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exterior view of a modern building facade covered with alumin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 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12863" y="11218909"/>
            <a:ext cx="24358275" cy="18772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Xi Ai*, Mahardika Krisna Ihsani*, Min-Yen Kan"/>
          <p:cNvSpPr txBox="1"/>
          <p:nvPr>
            <p:ph type="body" idx="21"/>
          </p:nvPr>
        </p:nvSpPr>
        <p:spPr>
          <a:xfrm>
            <a:off x="1467106" y="7830876"/>
            <a:ext cx="7363234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43889">
              <a:defRPr b="0" sz="2807"/>
            </a:lvl1pPr>
          </a:lstStyle>
          <a:p>
            <a:pPr/>
            <a:r>
              <a:t>Xi Ai*, Mahardika Krisna Ihsani*, Min-Yen Kan</a:t>
            </a:r>
          </a:p>
        </p:txBody>
      </p:sp>
      <p:sp>
        <p:nvSpPr>
          <p:cNvPr id="173" name="Are Knowledge and Reference in Multilingual Language Models Cross-Lingually Consistent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Are Knowledge and Reference in Multilingual Language Models Cross-Lingually Consistent?</a:t>
            </a:r>
          </a:p>
        </p:txBody>
      </p:sp>
      <p:pic>
        <p:nvPicPr>
          <p:cNvPr id="174" name="MBZUAI_Logo_EN_Blue_CMYK.jpg" descr="MBZUAI_Logo_EN_Blue_CMY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1899" y="11478748"/>
            <a:ext cx="4044585" cy="135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274" y="11205037"/>
            <a:ext cx="198538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83210" y="11313052"/>
            <a:ext cx="3590636" cy="135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94469" y="11604114"/>
            <a:ext cx="6098719" cy="1106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114538" y="11729687"/>
            <a:ext cx="4978138" cy="855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24" name="Multilingual models uncovers a consistency bottleneck whereby the consistency does not grow monotonically on each layer.…"/>
          <p:cNvSpPr txBox="1"/>
          <p:nvPr/>
        </p:nvSpPr>
        <p:spPr>
          <a:xfrm>
            <a:off x="1206499" y="2909993"/>
            <a:ext cx="21971002" cy="9029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chemeClr val="accent1">
                    <a:lumOff val="-13575"/>
                  </a:schemeClr>
                </a:solidFill>
              </a:defRPr>
            </a:pPr>
            <a:r>
              <a:t>Multilingual models uncovers a consistency bottleneck whereby the consistency does not grow monotonically on each layer.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b="1" sz="3600"/>
            </a:pPr>
          </a:p>
          <a:p>
            <a:pPr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chemeClr val="accent1">
                    <a:lumOff val="-13575"/>
                  </a:schemeClr>
                </a:solidFill>
              </a:defRPr>
            </a:pPr>
            <a:r>
              <a:t>Key Factors</a:t>
            </a:r>
          </a:p>
          <a:p>
            <a:pPr marL="457200" indent="-4572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600"/>
            </a:pPr>
            <a:r>
              <a:t>model architectures </a:t>
            </a:r>
          </a:p>
          <a:p>
            <a:pPr marL="457200" indent="-4572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600"/>
            </a:pPr>
            <a:r>
              <a:t>training strategies</a:t>
            </a:r>
          </a:p>
          <a:p>
            <a:pPr marL="457200" indent="-4572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600"/>
            </a:pPr>
            <a:r>
              <a:t>deep semantic alignments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b="1" sz="3600"/>
            </a:pPr>
          </a:p>
          <a:p>
            <a:pPr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chemeClr val="accent1">
                    <a:lumOff val="-13575"/>
                  </a:schemeClr>
                </a:solidFill>
              </a:defRPr>
            </a:pPr>
            <a:r>
              <a:t>Promising directions</a:t>
            </a:r>
          </a:p>
          <a:p>
            <a:pPr marL="457200" indent="-4572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600"/>
            </a:pPr>
            <a:r>
              <a:t>test-time calibration </a:t>
            </a:r>
          </a:p>
          <a:p>
            <a:pPr marL="457200" indent="-4572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600"/>
            </a:pPr>
            <a:r>
              <a:t>training with cross-lingual alignment objectives 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b="1" sz="3600"/>
            </a:pPr>
          </a:p>
          <a:p>
            <a:pPr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chemeClr val="accent1">
                    <a:lumOff val="-13575"/>
                  </a:schemeClr>
                </a:solidFill>
              </a:defRPr>
            </a:pPr>
            <a:r>
              <a:t>Necessary but not sufficient conditions</a:t>
            </a:r>
          </a:p>
          <a:p>
            <a:pPr marL="457200" indent="-4572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600"/>
            </a:pPr>
            <a:r>
              <a:t>Cross-lingual representations</a:t>
            </a:r>
          </a:p>
          <a:p>
            <a:pPr marL="457200" indent="-4572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600"/>
            </a:pPr>
            <a:r>
              <a:t>shared scripts</a:t>
            </a:r>
          </a:p>
          <a:p>
            <a:pPr marL="457200" indent="-4572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b="1" sz="3600"/>
            </a:pPr>
            <a:r>
              <a:t>parallel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lides-first.pdf" descr="slides-firs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0451577" y="564286"/>
            <a:ext cx="11534228" cy="16312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anguage Diversity and Knowledge Consist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406908" defTabSz="2170121">
              <a:defRPr spc="-151" sz="7565"/>
            </a:pPr>
            <a:r>
              <a:t>Language Diversity and Knowledge Consistency</a:t>
            </a:r>
          </a:p>
        </p:txBody>
      </p:sp>
      <p:sp>
        <p:nvSpPr>
          <p:cNvPr id="182" name="A salient aspect of humanity is that, while people may speak different languages, they can share common references and knowledge.…"/>
          <p:cNvSpPr txBox="1"/>
          <p:nvPr/>
        </p:nvSpPr>
        <p:spPr>
          <a:xfrm>
            <a:off x="1184352" y="3895598"/>
            <a:ext cx="6498370" cy="9649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72644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>
                    <a:lumOff val="-13575"/>
                  </a:schemeClr>
                </a:solidFill>
              </a:defRPr>
            </a:pPr>
            <a:r>
              <a:t>A salient aspect of humanity is that, while people may speak different languages, </a:t>
            </a:r>
            <a:r>
              <a:rPr b="1"/>
              <a:t>they can share common references and knowledge.</a:t>
            </a:r>
            <a:endParaRPr b="1"/>
          </a:p>
          <a:p>
            <a:pPr defTabSz="726440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accent1">
                    <a:lumOff val="-13575"/>
                  </a:schemeClr>
                </a:solidFill>
              </a:defRPr>
            </a:pPr>
            <a:endParaRPr b="1"/>
          </a:p>
          <a:p>
            <a:pPr defTabSz="2145738">
              <a:spcBef>
                <a:spcPts val="3900"/>
              </a:spcBef>
              <a:defRPr sz="4400">
                <a:solidFill>
                  <a:schemeClr val="accent1">
                    <a:lumOff val="-13575"/>
                  </a:schemeClr>
                </a:solidFill>
              </a:defRPr>
            </a:pPr>
            <a:r>
              <a:rPr b="1"/>
              <a:t>We are thus interested in analyzing, evaluating, and interpreting cross-lingual consistency for factual knowledge.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etho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</a:t>
            </a:r>
          </a:p>
        </p:txBody>
      </p:sp>
      <p:sp>
        <p:nvSpPr>
          <p:cNvPr id="185" name="Measure consistency evolution by quantifying the distribution difference between two code-mixed, coreferential statements for each layer’s output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21004">
              <a:defRPr sz="2805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Measure consistency evolution by quantifying the distribution difference between two code-mixed, coreferential statements for each layer’s output. </a:t>
            </a:r>
          </a:p>
        </p:txBody>
      </p:sp>
      <p:sp>
        <p:nvSpPr>
          <p:cNvPr id="18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iclr-mini.pdf" descr="iclr-mini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4248504"/>
            <a:ext cx="21869273" cy="7625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Setup</a:t>
            </a:r>
          </a:p>
        </p:txBody>
      </p:sp>
      <p:sp>
        <p:nvSpPr>
          <p:cNvPr id="190" name="Model…"/>
          <p:cNvSpPr txBox="1"/>
          <p:nvPr/>
        </p:nvSpPr>
        <p:spPr>
          <a:xfrm>
            <a:off x="1184352" y="3895598"/>
            <a:ext cx="22015296" cy="9649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767715">
              <a:lnSpc>
                <a:spcPct val="100000"/>
              </a:lnSpc>
              <a:spcBef>
                <a:spcPts val="0"/>
              </a:spcBef>
              <a:defRPr b="1" sz="4650">
                <a:solidFill>
                  <a:schemeClr val="accent1">
                    <a:lumOff val="-13575"/>
                  </a:schemeClr>
                </a:solidFill>
              </a:defRPr>
            </a:pPr>
            <a:r>
              <a:t>Model</a:t>
            </a:r>
          </a:p>
          <a:p>
            <a:pPr lvl="1" marL="1157477" indent="-590550" defTabSz="767715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720">
                <a:solidFill>
                  <a:schemeClr val="accent1">
                    <a:lumOff val="-13575"/>
                  </a:schemeClr>
                </a:solidFill>
              </a:defRPr>
            </a:pPr>
            <a:r>
              <a:t>Encoder models (xlm-r from 0.3B to 10B)</a:t>
            </a:r>
          </a:p>
          <a:p>
            <a:pPr lvl="1" marL="1157477" indent="-590550" defTabSz="767715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720">
                <a:solidFill>
                  <a:schemeClr val="accent1">
                    <a:lumOff val="-13575"/>
                  </a:schemeClr>
                </a:solidFill>
              </a:defRPr>
            </a:pPr>
            <a:r>
              <a:t>Encoder-Decoder models (mT0 from 0.6B to 3.7B, mT5 from 0.6B to 3.7B) </a:t>
            </a:r>
          </a:p>
          <a:p>
            <a:pPr lvl="1" marL="1157477" indent="-590550" defTabSz="767715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720">
                <a:solidFill>
                  <a:schemeClr val="accent1">
                    <a:lumOff val="-13575"/>
                  </a:schemeClr>
                </a:solidFill>
              </a:defRPr>
            </a:pPr>
            <a:r>
              <a:t>Decoder models (Llama3-instruct 1B \&amp; 8B)</a:t>
            </a:r>
          </a:p>
          <a:p>
            <a:pPr defTabSz="767715">
              <a:lnSpc>
                <a:spcPct val="100000"/>
              </a:lnSpc>
              <a:spcBef>
                <a:spcPts val="0"/>
              </a:spcBef>
              <a:defRPr sz="3720">
                <a:solidFill>
                  <a:schemeClr val="accent1">
                    <a:lumOff val="-13575"/>
                  </a:schemeClr>
                </a:solidFill>
              </a:defRPr>
            </a:pPr>
          </a:p>
          <a:p>
            <a:pPr defTabSz="767715">
              <a:lnSpc>
                <a:spcPct val="100000"/>
              </a:lnSpc>
              <a:spcBef>
                <a:spcPts val="0"/>
              </a:spcBef>
              <a:defRPr b="1" sz="4650">
                <a:solidFill>
                  <a:schemeClr val="accent1">
                    <a:lumOff val="-13575"/>
                  </a:schemeClr>
                </a:solidFill>
              </a:defRPr>
            </a:pPr>
            <a:r>
              <a:t>Dataset</a:t>
            </a:r>
          </a:p>
          <a:p>
            <a:pPr lvl="1" marL="1039368" indent="-472440" defTabSz="767715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720">
                <a:solidFill>
                  <a:schemeClr val="accent1">
                    <a:lumOff val="-13575"/>
                  </a:schemeClr>
                </a:solidFill>
              </a:defRPr>
            </a:pPr>
            <a:r>
              <a:rPr b="1"/>
              <a:t>mLAMA</a:t>
            </a:r>
            <a:r>
              <a:t> provides parallel triples (object, predicate, subject) in </a:t>
            </a:r>
            <a:r>
              <a:rPr b="1"/>
              <a:t>53 languages</a:t>
            </a:r>
            <a:r>
              <a:t> written in cloze, completion task format (e.g., “Paris is the capital of ”) to </a:t>
            </a:r>
            <a:r>
              <a:rPr b="1"/>
              <a:t>query knowledge in zero-shot settings.</a:t>
            </a:r>
            <a:endParaRPr b="1"/>
          </a:p>
          <a:p>
            <a:pPr lvl="1" indent="425195" defTabSz="767715">
              <a:lnSpc>
                <a:spcPct val="100000"/>
              </a:lnSpc>
              <a:spcBef>
                <a:spcPts val="0"/>
              </a:spcBef>
              <a:defRPr sz="3720">
                <a:solidFill>
                  <a:schemeClr val="accent1">
                    <a:lumOff val="-13575"/>
                  </a:schemeClr>
                </a:solidFill>
              </a:defRPr>
            </a:pPr>
            <a:endParaRPr b="1"/>
          </a:p>
          <a:p>
            <a:pPr defTabSz="767715">
              <a:lnSpc>
                <a:spcPct val="100000"/>
              </a:lnSpc>
              <a:spcBef>
                <a:spcPts val="0"/>
              </a:spcBef>
              <a:defRPr sz="4650">
                <a:solidFill>
                  <a:schemeClr val="accent1">
                    <a:lumOff val="-13575"/>
                  </a:schemeClr>
                </a:solidFill>
              </a:defRPr>
            </a:pPr>
            <a:r>
              <a:rPr b="1"/>
              <a:t>Consistency Metrics</a:t>
            </a:r>
            <a:endParaRPr b="1"/>
          </a:p>
          <a:p>
            <a:pPr lvl="1" marL="1039368" indent="-472440" defTabSz="767715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720">
                <a:solidFill>
                  <a:schemeClr val="accent1">
                    <a:lumOff val="-13575"/>
                  </a:schemeClr>
                </a:solidFill>
              </a:defRPr>
            </a:pPr>
            <a:r>
              <a:t>Logit Lens (multiply representations by embeddings for distributions over the vocabulary)</a:t>
            </a:r>
            <a:endParaRPr b="1"/>
          </a:p>
          <a:p>
            <a:pPr lvl="2" marL="1606296" indent="-472440" defTabSz="767715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720">
                <a:solidFill>
                  <a:schemeClr val="accent1">
                    <a:lumOff val="-13575"/>
                  </a:schemeClr>
                </a:solidFill>
              </a:defRPr>
            </a:pPr>
            <a:r>
              <a:t>RankC without output domain (Weighted Top-5 distritbuion)</a:t>
            </a:r>
          </a:p>
          <a:p>
            <a:pPr lvl="2" marL="1606296" indent="-472440" defTabSz="767715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720">
                <a:solidFill>
                  <a:schemeClr val="accent1">
                    <a:lumOff val="-13575"/>
                  </a:schemeClr>
                </a:solidFill>
              </a:defRPr>
            </a:pPr>
            <a:r>
              <a:t>Accuracy (Top-1)</a:t>
            </a:r>
          </a:p>
          <a:p>
            <a:pPr lvl="1" marL="1039368" indent="-472440" defTabSz="767715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3720">
                <a:solidFill>
                  <a:schemeClr val="accent1">
                    <a:lumOff val="-13575"/>
                  </a:schemeClr>
                </a:solidFill>
              </a:defRPr>
            </a:pPr>
            <a:r>
              <a:t>CKA similarity </a:t>
            </a:r>
            <a:endParaRPr b="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"/>
          <p:cNvSpPr/>
          <p:nvPr/>
        </p:nvSpPr>
        <p:spPr>
          <a:xfrm>
            <a:off x="6190545" y="3477352"/>
            <a:ext cx="5744436" cy="89583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Findings </a:t>
            </a:r>
          </a:p>
        </p:txBody>
      </p:sp>
      <p:sp>
        <p:nvSpPr>
          <p:cNvPr id="194" name="Consistency bottlenecks and issues tied to language characteristics, scripts, and training biases through layer-wise analyses and interpretability approaches, which potentially prevent cross-lingual consistency improvements and gains from scaling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21004">
              <a:defRPr sz="2805">
                <a:solidFill>
                  <a:schemeClr val="accent1">
                    <a:lumOff val="-13575"/>
                  </a:schemeClr>
                </a:solidFill>
              </a:defRPr>
            </a:pP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Consistency bottlenecks </a:t>
            </a:r>
            <a:r>
              <a:t>and issues tied to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language characteristics, scripts, and training biases</a:t>
            </a:r>
            <a:r>
              <a:t> through layer-wise analyses and interpretability approaches, which potentially prevent cross-lingual consistency improvements and gains from scaling.</a:t>
            </a:r>
          </a:p>
        </p:txBody>
      </p:sp>
      <p:pic>
        <p:nvPicPr>
          <p:cNvPr id="195" name="all-3-vertical-overall-rankc.pdf" descr="all-3-vertical-overall-rank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3089" y="2625989"/>
            <a:ext cx="8887070" cy="1150091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onsistency vs Language characteristics and scripts"/>
          <p:cNvSpPr txBox="1"/>
          <p:nvPr/>
        </p:nvSpPr>
        <p:spPr>
          <a:xfrm>
            <a:off x="6414737" y="12763421"/>
            <a:ext cx="587593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1"/>
                </a:solidFill>
              </a:defRPr>
            </a:lvl1pPr>
          </a:lstStyle>
          <a:p>
            <a:pPr/>
            <a:r>
              <a:t>Consistency vs Language characteristics and scripts</a:t>
            </a:r>
          </a:p>
        </p:txBody>
      </p:sp>
      <p:pic>
        <p:nvPicPr>
          <p:cNvPr id="197" name="all-consistency-evolution.pdf" descr="all-consistency-evolution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87892" y="3477352"/>
            <a:ext cx="10541191" cy="895832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Consistency evolution over layers(L: Encoder, M: Encoder-Decoder,R: Decoder)"/>
          <p:cNvSpPr txBox="1"/>
          <p:nvPr/>
        </p:nvSpPr>
        <p:spPr>
          <a:xfrm>
            <a:off x="12795656" y="12763421"/>
            <a:ext cx="8725663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chemeClr val="accent1"/>
                </a:solidFill>
              </a:defRPr>
            </a:lvl1pPr>
          </a:lstStyle>
          <a:p>
            <a:pPr/>
            <a:r>
              <a:t>Consistency evolution over layers(L: Encoder, M: Encoder-Decoder,R: Decoder)</a:t>
            </a:r>
          </a:p>
        </p:txBody>
      </p:sp>
      <p:sp>
        <p:nvSpPr>
          <p:cNvPr id="199" name="Method…"/>
          <p:cNvSpPr txBox="1"/>
          <p:nvPr/>
        </p:nvSpPr>
        <p:spPr>
          <a:xfrm>
            <a:off x="1388467" y="5148785"/>
            <a:ext cx="4625631" cy="497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Method</a:t>
            </a:r>
          </a:p>
          <a:p>
            <a:pPr>
              <a:defRPr sz="3800"/>
            </a:pPr>
            <a:r>
              <a:t>We compute the consistency metrics for each layer’s representation and organize the results from the final output into 6 bins.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"/>
          <p:cNvSpPr/>
          <p:nvPr/>
        </p:nvSpPr>
        <p:spPr>
          <a:xfrm>
            <a:off x="1185650" y="5142894"/>
            <a:ext cx="21971001" cy="58862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2" name="all-ig2.pdf" descr="all-ig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5730" y="5244546"/>
            <a:ext cx="14407904" cy="5779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36406" y="6654380"/>
            <a:ext cx="6880998" cy="344426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Findings</a:t>
            </a:r>
          </a:p>
        </p:txBody>
      </p:sp>
      <p:sp>
        <p:nvSpPr>
          <p:cNvPr id="205" name="Languages partially sharing feed-forward neurons at all the layers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17244">
              <a:defRPr sz="5445">
                <a:solidFill>
                  <a:schemeClr val="accent1">
                    <a:lumOff val="-13575"/>
                  </a:schemeClr>
                </a:solidFill>
              </a:defRPr>
            </a:pPr>
            <a:r>
              <a:t>Languages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partially sharing feed-forward neurons</a:t>
            </a:r>
            <a:r>
              <a:t> at all the layers.</a:t>
            </a:r>
          </a:p>
        </p:txBody>
      </p:sp>
      <p:sp>
        <p:nvSpPr>
          <p:cNvPr id="206" name="Method…"/>
          <p:cNvSpPr txBox="1"/>
          <p:nvPr/>
        </p:nvSpPr>
        <p:spPr>
          <a:xfrm>
            <a:off x="1189143" y="11413230"/>
            <a:ext cx="21964015" cy="1884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Method</a:t>
            </a:r>
          </a:p>
          <a:p>
            <a:pPr>
              <a:defRPr sz="3800"/>
            </a:pPr>
            <a:r>
              <a:t>We take the activated neurons (IG2 scores) into account.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Findings</a:t>
            </a:r>
          </a:p>
        </p:txBody>
      </p:sp>
      <p:sp>
        <p:nvSpPr>
          <p:cNvPr id="209" name="There is a partial causality from adding language biases (of high-resource languages) to improving cross-lingual knowledge consistency. Directly adding bias via representation patching could be a potential method to calibrate consistency in the test ti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12750">
              <a:defRPr sz="2750">
                <a:solidFill>
                  <a:schemeClr val="accent1">
                    <a:lumOff val="-13575"/>
                  </a:schemeClr>
                </a:solidFill>
              </a:defRPr>
            </a:pPr>
            <a:r>
              <a:t>There is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a partial causality from adding language biases (of high-resource languages) to improving cross-lingual knowledge consistency</a:t>
            </a:r>
            <a:r>
              <a:t>. Directly adding bias via representation patching could be a potential method to calibrate consistency in the test time.</a:t>
            </a:r>
          </a:p>
        </p:txBody>
      </p:sp>
      <p:pic>
        <p:nvPicPr>
          <p:cNvPr id="210" name="all-intervention.pdf" descr="all-intervent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7699" y="4400212"/>
            <a:ext cx="12750801" cy="71501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Method…"/>
          <p:cNvSpPr txBox="1"/>
          <p:nvPr/>
        </p:nvSpPr>
        <p:spPr>
          <a:xfrm>
            <a:off x="1299879" y="6489509"/>
            <a:ext cx="8405698" cy="2971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Method</a:t>
            </a:r>
          </a:p>
          <a:p>
            <a:pPr>
              <a:defRPr sz="3800"/>
            </a:pPr>
            <a:r>
              <a:t>We patch English-biased activation</a:t>
            </a:r>
          </a:p>
          <a:p>
            <a:pPr>
              <a:defRPr sz="3800"/>
            </a:pPr>
            <a:r>
              <a:t>to other languages.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Findings</a:t>
            </a:r>
          </a:p>
        </p:txBody>
      </p:sp>
      <p:sp>
        <p:nvSpPr>
          <p:cNvPr id="214" name="Shared language scripts contribute to cross-lingual consistency, especially for encoder and decoder models, but it is not a necessary condition to achieve it. Reducing script overlaps by expanding vocabulary size slightly improves the consistency yet it 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330200">
              <a:defRPr sz="2200">
                <a:solidFill>
                  <a:schemeClr val="accent1">
                    <a:lumOff val="-13575"/>
                  </a:schemeClr>
                </a:solidFill>
              </a:defRPr>
            </a:pP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Shared language scripts contribute to cross-lingual consistency</a:t>
            </a:r>
            <a:r>
              <a:t>, especially for encoder and decoder models, but it is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not a necessary condition to achieve it.</a:t>
            </a:r>
            <a:r>
              <a:t> Reducing script overlaps by expanding vocabulary size slightly improves the consistency yet it helps to improve the consistency for some low-resource languages.</a:t>
            </a:r>
          </a:p>
        </p:txBody>
      </p:sp>
      <p:sp>
        <p:nvSpPr>
          <p:cNvPr id="215" name="Method…"/>
          <p:cNvSpPr txBox="1"/>
          <p:nvPr/>
        </p:nvSpPr>
        <p:spPr>
          <a:xfrm>
            <a:off x="1587791" y="6392441"/>
            <a:ext cx="8405698" cy="343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Method</a:t>
            </a:r>
          </a:p>
          <a:p>
            <a:pPr>
              <a:defRPr sz="3800"/>
            </a:pPr>
            <a:r>
              <a:t>We compare a base model with a vocabulary-expended model (VP-x) to isolate the vocabulary factor or the shared-script factor. </a:t>
            </a:r>
          </a:p>
        </p:txBody>
      </p:sp>
      <p:pic>
        <p:nvPicPr>
          <p:cNvPr id="216" name="all-voc.pdf" descr="all-vo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2023" y="3952070"/>
            <a:ext cx="7841725" cy="8312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Findings</a:t>
            </a:r>
          </a:p>
        </p:txBody>
      </p:sp>
      <p:sp>
        <p:nvSpPr>
          <p:cNvPr id="219" name="Cross-lingual supervision can alleviate the consistency bottleneck to enhance alignments between coreferential entities, which can be achieved by training with an explicit alignment objective or a code-switching objective. On the other hand, parallel sam"/>
          <p:cNvSpPr txBox="1"/>
          <p:nvPr>
            <p:ph type="body" idx="21"/>
          </p:nvPr>
        </p:nvSpPr>
        <p:spPr>
          <a:xfrm>
            <a:off x="1206500" y="2372962"/>
            <a:ext cx="21971000" cy="12236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371475">
              <a:defRPr sz="2475">
                <a:solidFill>
                  <a:schemeClr val="accent1">
                    <a:lumOff val="-13575"/>
                  </a:schemeClr>
                </a:solidFill>
              </a:defRPr>
            </a:pPr>
            <a:r>
              <a:rPr i="1"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Cross-lingual supervision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 can alleviate the consistency</a:t>
            </a:r>
            <a:r>
              <a:t> bottleneck to enhance alignments between coreferential entities, which can be achieved by training with an explicit alignment objective or a code-switching objective. On the other hand,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parallel samples</a:t>
            </a:r>
            <a:r>
              <a:t> providing cross-lingual generalization supervision </a:t>
            </a:r>
            <a:r>
              <a:rPr>
                <a:solidFill>
                  <a:schemeClr val="accent2">
                    <a:hueOff val="-202083"/>
                    <a:satOff val="17755"/>
                    <a:lumOff val="-16089"/>
                  </a:schemeClr>
                </a:solidFill>
              </a:rPr>
              <a:t>offer limited gains to consistency.</a:t>
            </a:r>
          </a:p>
        </p:txBody>
      </p:sp>
      <p:sp>
        <p:nvSpPr>
          <p:cNvPr id="220" name="Method…"/>
          <p:cNvSpPr txBox="1"/>
          <p:nvPr/>
        </p:nvSpPr>
        <p:spPr>
          <a:xfrm>
            <a:off x="1454908" y="11235014"/>
            <a:ext cx="21971002" cy="1884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Method</a:t>
            </a:r>
          </a:p>
          <a:p>
            <a:pPr>
              <a:defRPr sz="3800"/>
            </a:pPr>
            <a:r>
              <a:t>We examine tuned models that show promising performance in multilinguality. </a:t>
            </a:r>
          </a:p>
        </p:txBody>
      </p:sp>
      <p:pic>
        <p:nvPicPr>
          <p:cNvPr id="221" name="all-tuning.pdf" descr="all-tuning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0950" y="3688360"/>
            <a:ext cx="19342100" cy="745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